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7"/>
  </p:notesMasterIdLst>
  <p:sldIdLst>
    <p:sldId id="260"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Lst>
  <p:sldSz cx="9144000" cy="5143500" type="screen16x9"/>
  <p:notesSz cx="6858000" cy="9144000"/>
  <p:embeddedFontLst>
    <p:embeddedFont>
      <p:font typeface="Proxima Nova"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98" d="100"/>
          <a:sy n="98" d="100"/>
        </p:scale>
        <p:origin x="1018"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Welcome to my final year MBA project presentation, focusing on the vital issue of work-life balance within the HR function. This project was conducted at Crimsun Organics Pvt. Ltd. in Cuddalore, a company known for its industrial rigor and growing corporate culture.</a:t>
            </a:r>
          </a:p>
          <a:p>
            <a:endParaRPr/>
          </a:p>
          <a:p>
            <a:r>
              <a:t>Guided by Dr. K. Prakash, this study aims to explore not only the employee experiences and company policies but also benchmark Crimsun’s practices against global standards. We’ll journey through data-driven insights, practical challenges, and strategic recommendations that could redefine HR in manufacturing environments.</a:t>
            </a:r>
          </a:p>
          <a:p>
            <a:endParaRPr/>
          </a:p>
          <a:p>
            <a:r>
              <a:t>Let’s begin with a deeper look at why work-life balance is a cornerstone for modern HR success—and how it can be a game changer for organizations like Crimsun Organics.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strategic benefits of work-life balance go far beyond employee satisfaction—they directly impact organizational success. Globally, firms with strong WLB programs report significantly lower turnover. For instance, flexible work policies can reduce attrition by up to 50%, according to a 2023 Harvard Business Review analysis.</a:t>
            </a:r>
          </a:p>
          <a:p>
            <a:endParaRPr/>
          </a:p>
          <a:p>
            <a:r>
              <a:t>A landmark experiment by Microsoft in Japan revealed that shifting to a 4-day workweek increased productivity by 40%, showcasing the correlation between employee well-being and performance.</a:t>
            </a:r>
          </a:p>
          <a:p>
            <a:endParaRPr/>
          </a:p>
          <a:p>
            <a:r>
              <a:t>Moreover, the World Health Organization and SHRM emphasize that healthier work-life policies reduce stress and absenteeism, ultimately improving organizational stability and profitability.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When compared to global best practices, Crimsun’s work-life balance framework shows specific gaps that warrant attention. Unlike leading organizations that offer remote or hybrid flexibility, Crimsun has no structured provision for such models—74% of employees report this absence.</a:t>
            </a:r>
          </a:p>
          <a:p>
            <a:endParaRPr/>
          </a:p>
          <a:p>
            <a:r>
              <a:t>Another gap is inconsistent awareness and application of HR policies. While some staff feel supported, others are unclear about their rights or available programs. This inconsistency reflects communication and training deficiencies.</a:t>
            </a:r>
          </a:p>
          <a:p>
            <a:endParaRPr/>
          </a:p>
          <a:p>
            <a:r>
              <a:t>Lastly, commute-related fatigue is a major stressor that global firms mitigate through flexible hours, transportation support, or satellite offices—none of which are present at Crimsun. Addressing these gaps is crucial to elevate Crimsun’s standing as a competitive and employee-friendly company.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To address current gaps and align with international standards, Crimsun should begin by exploring hybrid work possibilities—particularly for non-production roles. This offers flexibility and aligns with employee expectations without disrupting operations.</a:t>
            </a:r>
          </a:p>
          <a:p>
            <a:endParaRPr/>
          </a:p>
          <a:p>
            <a:r>
              <a:t>Second, formal training for line managers is crucial. Many inconsistencies in policy awareness and application stem from the managerial level. Creating HR toolkits and conducting monthly check-ins can institutionalize support.</a:t>
            </a:r>
          </a:p>
          <a:p>
            <a:endParaRPr/>
          </a:p>
          <a:p>
            <a:r>
              <a:t>Lastly, addressing commute stress would show direct concern for daily employee pain points. Company-arranged transport, staggered shift timing, or local housing support are proven global strategies that can be adapted to Crimsun’s context.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transition to a stronger work-life balance culture at Crimsun should be structured through phased implementation. Phase one includes policy formulation—creating a cross-functional task force, identifying pilot departments, and formalizing manager roles in WLB.</a:t>
            </a:r>
          </a:p>
          <a:p>
            <a:endParaRPr/>
          </a:p>
          <a:p>
            <a:r>
              <a:t>In phase two, Crimsun should roll out pilots. This includes hybrid models for admin roles, HR workshops, and staggered shift experiments. Performance and feedback metrics should be recorded to refine the approach.</a:t>
            </a:r>
          </a:p>
          <a:p>
            <a:endParaRPr/>
          </a:p>
          <a:p>
            <a:r>
              <a:t>Finally, a full organizational rollout based on pilot results should be pursued. This includes publishing policy documents, integrating metrics into performance reviews, and conducting regular pulse surveys to track employee engagement and satisfaction.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Crimsun’s vision for work-life balance is not simply about adding new HR features—it’s about reshaping the organizational culture. The long-term goal is to create a performance-driven yet empathetic environment where every employee feels valued.</a:t>
            </a:r>
          </a:p>
          <a:p>
            <a:endParaRPr/>
          </a:p>
          <a:p>
            <a:r>
              <a:t>By 2026, Crimsun aims to implement a flexible and inclusive HR system that aligns with global best practices while respecting its unique operational context. This includes formal policies on flexible work, mental health, and manager empowerment.</a:t>
            </a:r>
          </a:p>
          <a:p>
            <a:endParaRPr/>
          </a:p>
          <a:p>
            <a:r>
              <a:t>Ultimately, a strong work-life balance strategy will ensure that Crimsun doesn’t just retain talent—it will cultivate innovation, resilience, and a strong brand reputation in the competitive agrochemical industry.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To conclude, Crimsun Organics has already made noteworthy efforts in supporting work-life balance. Fixed working hours and flexible leave access are strong starting points.</a:t>
            </a:r>
          </a:p>
          <a:p>
            <a:endParaRPr/>
          </a:p>
          <a:p>
            <a:r>
              <a:t>However, this study highlighted areas that require proactive attention—especially around remote work, HR policy awareness, and manager-led culture. Strategic reforms in these domains will not only enhance employee satisfaction but also contribute to organizational stability and innovation.</a:t>
            </a:r>
          </a:p>
          <a:p>
            <a:endParaRPr/>
          </a:p>
          <a:p>
            <a:r>
              <a:t>I’m now open to any questions or feedback you may have regarding the project findings or proposed strategies. Thank you for your attention and engagement.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This presentation is structured into three core segments. First, we'll establish a comprehensive understanding of what work-life balance entails and why it's crucial in HR, particularly in demanding industries.</a:t>
            </a:r>
          </a:p>
          <a:p>
            <a:endParaRPr/>
          </a:p>
          <a:p>
            <a:r>
              <a:t>Next, we’ll dive into a detailed case study of Crimsun Organics, presenting real employee feedback, organizational data, and the current support systems in place. This provides us a grounded, real-world context to evaluate effectiveness.</a:t>
            </a:r>
          </a:p>
          <a:p>
            <a:endParaRPr/>
          </a:p>
          <a:p>
            <a:r>
              <a:t>Finally, based on extensive analysis, I’ll present key findings and evidence-based recommendations aimed at improving employee satisfaction and organizational productivity through targeted work-life balance interventions.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Work-life balance is the ability to equally prioritize professional responsibilities and personal life. It is no longer just a desirable perk but a strategic necessity in HR, especially post-pandemic.</a:t>
            </a:r>
          </a:p>
          <a:p>
            <a:endParaRPr/>
          </a:p>
          <a:p>
            <a:r>
              <a:t>In HR terms, work-life balance directly influences employee engagement, absenteeism, and turnover. A well-structured balance helps in creating a healthier, more satisfied workforce.</a:t>
            </a:r>
          </a:p>
          <a:p>
            <a:endParaRPr/>
          </a:p>
          <a:p>
            <a:r>
              <a:t>With evolving work norms and the rise of hybrid work, employees now expect empathy, autonomy, and mental health support from their employers. Recognizing and addressing these expectations is fundamental for organizations aiming to be competitive and sustainable.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Crimsun Organics Private Limited is an emerging leader in the Indian agrochemical industry, established in 2016. The company focuses on the manufacturing of active ingredients and intermediates for crop protection products.</a:t>
            </a:r>
          </a:p>
          <a:p>
            <a:endParaRPr/>
          </a:p>
          <a:p>
            <a:r>
              <a:t>Their facility in Cuddalore, Tamil Nadu is state-of-the-art, equipped with stainless steel and glass-lined reactors and capable of treating effluents with zero liquid discharge systems. The company maintains rigorous environmental and safety standards.</a:t>
            </a:r>
          </a:p>
          <a:p>
            <a:endParaRPr/>
          </a:p>
          <a:p>
            <a:r>
              <a:t>With international certifications and active export channels to the EU, USA, and Brazil, Crimsun is expanding its footprint. Their focus on sustainability, quality, and innovation positions them as a key player in the global agricultural chemical sector.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At Crimsun Organics, certain foundational elements of work-life balance are already in place. The majority of employees benefit from fixed working hours, ensuring predictability and routine.</a:t>
            </a:r>
          </a:p>
          <a:p>
            <a:endParaRPr/>
          </a:p>
          <a:p>
            <a:r>
              <a:t>In terms of leave policies, over half of the workforce feels confident in taking emergency leaves without administrative barriers. This signals a certain level of empathy embedded within HR operations.</a:t>
            </a:r>
          </a:p>
          <a:p>
            <a:endParaRPr/>
          </a:p>
          <a:p>
            <a:r>
              <a:t>Managerial support also plays a significant role. A noteworthy 34% of respondents find their managers proactive in fostering work-life balance. While these numbers show promise, there is room for development, particularly in aligning broader organizational policies with global WLB benchmarks.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From the employee perspective, several aspects of Crimsun’s work-life balance framework stand out positively. Many employees acknowledge their supervisors as empathetic and supportive, which is vital for maintaining morale in a manufacturing context.</a:t>
            </a:r>
          </a:p>
          <a:p>
            <a:endParaRPr/>
          </a:p>
          <a:p>
            <a:r>
              <a:t>The leave policy is well-received: 63% of respondents rate it good or very good, reflecting satisfaction with the accessibility and fairness of current leave provisions.</a:t>
            </a:r>
          </a:p>
          <a:p>
            <a:endParaRPr/>
          </a:p>
          <a:p>
            <a:r>
              <a:t>Importantly, more than half of the respondents indicated a willingness to continue their tenure at Crimsun due to work-life balance satisfaction. This signals a foundational success upon which the company can build further improvements.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Despite positive feedback on some fronts, there are key challenges impacting employee work-life balance at Crimsun Organics. One major concern is the commute—over 40% of respondents report that long travel times lead to fatigue and conflict with family responsibilities.</a:t>
            </a:r>
          </a:p>
          <a:p>
            <a:endParaRPr/>
          </a:p>
          <a:p>
            <a:r>
              <a:t>A notable gap is the absence of remote or hybrid work opportunities. Nearly three-fourths of employees said they have no option to work from home, limiting flexibility and increasing stress during high-demand periods.</a:t>
            </a:r>
          </a:p>
          <a:p>
            <a:endParaRPr/>
          </a:p>
          <a:p>
            <a:r>
              <a:t>Additionally, weekend duties remain a problem, with 46% of employees acknowledging interference with personal time. These pain points present strategic improvement opportunities to enhance Crimsun’s HR policies and employee satisfaction.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Crimsun Organics has several HR policies in place that support work-life balance to varying extents. First among these is a structured leave system that accommodates both planned and emergency needs. Over half of the workforce finds this setup effective and accessible.</a:t>
            </a:r>
          </a:p>
          <a:p>
            <a:endParaRPr/>
          </a:p>
          <a:p>
            <a:r>
              <a:t>The organization also offers fixed working hours, which the majority of employees appreciate. This regularity helps maintain work boundaries and personal routines.</a:t>
            </a:r>
          </a:p>
          <a:p>
            <a:endParaRPr/>
          </a:p>
          <a:p>
            <a:r>
              <a:t>Most importantly, there is a growing culture among management to support work-life balance. A third of employees find their managers actively enabling such balance. These HR efforts form the backbone for future improvements and strategic WLB advancements.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Across the globe, leading companies have adopted innovative work-life balance strategies that go beyond traditional HR norms. Google, Microsoft, and other tech leaders have institutionalized flexible work models that allow employees to choose work hours and remote work setups.</a:t>
            </a:r>
          </a:p>
          <a:p>
            <a:endParaRPr/>
          </a:p>
          <a:p>
            <a:r>
              <a:t>Deloitte and PwC offer structured Employee Assistance Programs (EAPs), providing access to counselling, fitness subsidies, and mental health awareness campaigns.</a:t>
            </a:r>
          </a:p>
          <a:p>
            <a:endParaRPr/>
          </a:p>
          <a:p>
            <a:r>
              <a:t>In a bold cultural move, companies like Volkswagen and Daimler enforce digital downtime policies—no emails or calls after work hours—to combat burnout. These policies reflect a growing realization that employee well-being is central to organizational performance and reputation.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2"/>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60" name="Google Shape;60;p12"/>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subTitle" idx="2"/>
          </p:nvPr>
        </p:nvSpPr>
        <p:spPr>
          <a:xfrm>
            <a:off x="387975" y="789025"/>
            <a:ext cx="8520600" cy="8331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userDrawn="1">
  <p:cSld name="TITLE_AND_BODY_1">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hasCustomPrompt="1"/>
          </p:nvPr>
        </p:nvSpPr>
        <p:spPr>
          <a:xfrm>
            <a:off x="311700" y="0"/>
            <a:ext cx="8520600" cy="712925"/>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Agenda</a:t>
            </a:r>
            <a:endParaRPr dirty="0"/>
          </a:p>
        </p:txBody>
      </p:sp>
      <p:sp>
        <p:nvSpPr>
          <p:cNvPr id="26" name="Google Shape;26;p5"/>
          <p:cNvSpPr txBox="1">
            <a:spLocks noGrp="1"/>
          </p:cNvSpPr>
          <p:nvPr>
            <p:ph type="body" idx="1"/>
          </p:nvPr>
        </p:nvSpPr>
        <p:spPr>
          <a:xfrm>
            <a:off x="311700" y="1194734"/>
            <a:ext cx="8520600" cy="3850965"/>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7" name="Google Shape;27;p5"/>
          <p:cNvSpPr txBox="1">
            <a:spLocks noGrp="1"/>
          </p:cNvSpPr>
          <p:nvPr>
            <p:ph type="sldNum" idx="12"/>
          </p:nvPr>
        </p:nvSpPr>
        <p:spPr>
          <a:xfrm>
            <a:off x="8832297" y="4863993"/>
            <a:ext cx="311411" cy="192824"/>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10" name="Subtitle 1">
            <a:extLst>
              <a:ext uri="{FF2B5EF4-FFF2-40B4-BE49-F238E27FC236}">
                <a16:creationId xmlns:a16="http://schemas.microsoft.com/office/drawing/2014/main" id="{0D296A4F-FF01-A06E-7AAA-3D203B6399A4}"/>
              </a:ext>
            </a:extLst>
          </p:cNvPr>
          <p:cNvSpPr>
            <a:spLocks noGrp="1"/>
          </p:cNvSpPr>
          <p:nvPr>
            <p:ph type="subTitle" idx="13"/>
          </p:nvPr>
        </p:nvSpPr>
        <p:spPr>
          <a:xfrm>
            <a:off x="311699" y="712926"/>
            <a:ext cx="8520599" cy="481810"/>
          </a:xfrm>
        </p:spPr>
        <p:txBody>
          <a:bodyPr tIns="0" anchor="t">
            <a:normAutofit/>
          </a:bodyPr>
          <a:lstStyle>
            <a:lvl1pPr marL="0" indent="0" algn="l">
              <a:lnSpc>
                <a:spcPct val="100000"/>
              </a:lnSpc>
              <a:buNone/>
              <a:defRPr sz="16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body" idx="1"/>
          </p:nvPr>
        </p:nvSpPr>
        <p:spPr>
          <a:xfrm>
            <a:off x="3117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6"/>
          <p:cNvSpPr txBox="1">
            <a:spLocks noGrp="1"/>
          </p:cNvSpPr>
          <p:nvPr>
            <p:ph type="subTitle" idx="3"/>
          </p:nvPr>
        </p:nvSpPr>
        <p:spPr>
          <a:xfrm>
            <a:off x="386975" y="8640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34" name="Google Shape;34;p6"/>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w="19050" cap="flat" cmpd="sng">
            <a:solidFill>
              <a:schemeClr val="dk1"/>
            </a:solidFill>
            <a:prstDash val="solid"/>
            <a:round/>
            <a:headEnd type="none" w="sm" len="sm"/>
            <a:tailEnd type="none" w="sm" len="sm"/>
          </a:ln>
        </p:spPr>
      </p:cxn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10"/>
          <p:cNvSpPr txBox="1">
            <a:spLocks noGrp="1"/>
          </p:cNvSpPr>
          <p:nvPr>
            <p:ph type="body" idx="1"/>
          </p:nvPr>
        </p:nvSpPr>
        <p:spPr>
          <a:xfrm>
            <a:off x="3117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0" name="Google Shape;50;p10"/>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1" name="Google Shape;51;p10"/>
          <p:cNvSpPr txBox="1">
            <a:spLocks noGrp="1"/>
          </p:cNvSpPr>
          <p:nvPr>
            <p:ph type="subTitle" idx="3"/>
          </p:nvPr>
        </p:nvSpPr>
        <p:spPr>
          <a:xfrm>
            <a:off x="386975" y="7878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2" name="Google Shape;52;p10"/>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
        <p:nvSpPr>
          <p:cNvPr id="53" name="Google Shape;53;p10"/>
          <p:cNvSpPr txBox="1">
            <a:spLocks noGrp="1"/>
          </p:cNvSpPr>
          <p:nvPr>
            <p:ph type="sldNum" idx="5"/>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dirty="0">
                <a:latin typeface="Times New Romen"/>
              </a:rPr>
              <a:t>Work-Life Balance in HR</a:t>
            </a:r>
          </a:p>
        </p:txBody>
      </p:sp>
      <p:sp>
        <p:nvSpPr>
          <p:cNvPr id="4" name="Subtitle 3"/>
          <p:cNvSpPr>
            <a:spLocks noGrp="1"/>
          </p:cNvSpPr>
          <p:nvPr>
            <p:ph type="subTitle" idx="13"/>
          </p:nvPr>
        </p:nvSpPr>
        <p:spPr/>
        <p:txBody>
          <a:bodyPr>
            <a:normAutofit/>
          </a:bodyPr>
          <a:lstStyle/>
          <a:p>
            <a:r>
              <a:rPr sz="1800" dirty="0">
                <a:solidFill>
                  <a:schemeClr val="tx1">
                    <a:lumMod val="90000"/>
                    <a:lumOff val="10000"/>
                  </a:schemeClr>
                </a:solidFill>
                <a:latin typeface="Times New Roman" panose="02020603050405020304" pitchFamily="18" charset="0"/>
                <a:cs typeface="Times New Roman" panose="02020603050405020304" pitchFamily="18" charset="0"/>
              </a:rPr>
              <a:t>A Strategic Analysis at </a:t>
            </a:r>
            <a:r>
              <a:rPr sz="1800" dirty="0" err="1">
                <a:solidFill>
                  <a:schemeClr val="tx1">
                    <a:lumMod val="90000"/>
                    <a:lumOff val="10000"/>
                  </a:schemeClr>
                </a:solidFill>
                <a:latin typeface="Times New Roman" panose="02020603050405020304" pitchFamily="18" charset="0"/>
                <a:cs typeface="Times New Roman" panose="02020603050405020304" pitchFamily="18" charset="0"/>
              </a:rPr>
              <a:t>Crimsun</a:t>
            </a:r>
            <a:r>
              <a:rPr sz="1800" dirty="0">
                <a:solidFill>
                  <a:schemeClr val="tx1">
                    <a:lumMod val="90000"/>
                    <a:lumOff val="10000"/>
                  </a:schemeClr>
                </a:solidFill>
                <a:latin typeface="Times New Roman" panose="02020603050405020304" pitchFamily="18" charset="0"/>
                <a:cs typeface="Times New Roman" panose="02020603050405020304" pitchFamily="18" charset="0"/>
              </a:rPr>
              <a:t> Organics Pvt. Ltd.</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984885"/>
          </a:xfrm>
          <a:prstGeom prst="rect">
            <a:avLst/>
          </a:prstGeom>
          <a:noFill/>
          <a:ln>
            <a:noFill/>
          </a:ln>
        </p:spPr>
        <p:txBody>
          <a:bodyPr wrap="square" lIns="0" tIns="0" rIns="0" bIns="0" anchor="t">
            <a:spAutoFit/>
          </a:bodyPr>
          <a:lstStyle/>
          <a:p>
            <a:pPr algn="ct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Project by G. </a:t>
            </a:r>
            <a:r>
              <a:rPr sz="1600" b="1" i="0" dirty="0" err="1">
                <a:solidFill>
                  <a:schemeClr val="tx1">
                    <a:lumMod val="90000"/>
                    <a:lumOff val="10000"/>
                  </a:schemeClr>
                </a:solidFill>
                <a:latin typeface="Times New Roman" panose="02020603050405020304" pitchFamily="18" charset="0"/>
                <a:cs typeface="Times New Roman" panose="02020603050405020304" pitchFamily="18" charset="0"/>
              </a:rPr>
              <a:t>Selsiya</a:t>
            </a:r>
            <a:endParaRPr sz="1600" b="1" i="0" dirty="0">
              <a:solidFill>
                <a:schemeClr val="tx1">
                  <a:lumMod val="90000"/>
                  <a:lumOff val="10000"/>
                </a:schemeClr>
              </a:solidFill>
              <a:latin typeface="Times New Roman" panose="02020603050405020304" pitchFamily="18" charset="0"/>
              <a:cs typeface="Times New Roman" panose="02020603050405020304" pitchFamily="18" charset="0"/>
            </a:endParaRPr>
          </a:p>
          <a:p>
            <a:pPr algn="ctr">
              <a:spcAft>
                <a:spcPts val="1200"/>
              </a:spcAft>
            </a:pPr>
            <a:r>
              <a:rPr sz="1600" b="0" i="0" dirty="0">
                <a:solidFill>
                  <a:srgbClr val="616161"/>
                </a:solidFill>
                <a:latin typeface="Times New Roman" panose="02020603050405020304" pitchFamily="18" charset="0"/>
                <a:cs typeface="Times New Roman" panose="02020603050405020304" pitchFamily="18" charset="0"/>
              </a:rPr>
              <a:t>Final year MBA student, C.K. College of Engineering &amp; Technology</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984885"/>
          </a:xfrm>
          <a:prstGeom prst="rect">
            <a:avLst/>
          </a:prstGeom>
          <a:noFill/>
          <a:ln>
            <a:noFill/>
          </a:ln>
        </p:spPr>
        <p:txBody>
          <a:bodyPr wrap="square" lIns="0" tIns="0" rIns="0" bIns="0" anchor="t">
            <a:spAutoFit/>
          </a:bodyPr>
          <a:lstStyle/>
          <a:p>
            <a:pPr algn="ct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Under the Supervision of Dr. K. Prakash</a:t>
            </a:r>
          </a:p>
          <a:p>
            <a:pPr algn="ctr">
              <a:spcAft>
                <a:spcPts val="1200"/>
              </a:spcAft>
            </a:pPr>
            <a:r>
              <a:rPr sz="1600" b="0" i="0" dirty="0">
                <a:solidFill>
                  <a:srgbClr val="616161"/>
                </a:solidFill>
                <a:latin typeface="Times New Roman" panose="02020603050405020304" pitchFamily="18" charset="0"/>
                <a:cs typeface="Times New Roman" panose="02020603050405020304" pitchFamily="18" charset="0"/>
              </a:rPr>
              <a:t>Department of MBA, CKCET, </a:t>
            </a:r>
            <a:r>
              <a:rPr sz="1600" b="0" i="0" dirty="0" err="1">
                <a:solidFill>
                  <a:srgbClr val="616161"/>
                </a:solidFill>
                <a:latin typeface="Times New Roman" panose="02020603050405020304" pitchFamily="18" charset="0"/>
                <a:cs typeface="Times New Roman" panose="02020603050405020304" pitchFamily="18" charset="0"/>
              </a:rPr>
              <a:t>Cuddalore</a:t>
            </a:r>
            <a:endParaRPr sz="1600" b="0" i="0" dirty="0">
              <a:solidFill>
                <a:srgbClr val="616161"/>
              </a:solidFill>
              <a:latin typeface="Times New Roman" panose="02020603050405020304" pitchFamily="18" charset="0"/>
              <a:cs typeface="Times New Roman" panose="02020603050405020304" pitchFamily="18" charset="0"/>
            </a:endParaRP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738664"/>
          </a:xfrm>
          <a:prstGeom prst="rect">
            <a:avLst/>
          </a:prstGeom>
          <a:noFill/>
          <a:ln>
            <a:noFill/>
          </a:ln>
        </p:spPr>
        <p:txBody>
          <a:bodyPr wrap="square" lIns="0" tIns="0" rIns="0" bIns="0" anchor="t">
            <a:spAutoFit/>
          </a:bodyPr>
          <a:lstStyle/>
          <a:p>
            <a:pPr algn="ct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Presented to Anna University</a:t>
            </a:r>
          </a:p>
          <a:p>
            <a:pPr algn="ctr">
              <a:spcAft>
                <a:spcPts val="1200"/>
              </a:spcAft>
            </a:pPr>
            <a:r>
              <a:rPr sz="1600" b="0" i="0" dirty="0">
                <a:solidFill>
                  <a:srgbClr val="616161"/>
                </a:solidFill>
                <a:latin typeface="Times New Roman" panose="02020603050405020304" pitchFamily="18" charset="0"/>
                <a:cs typeface="Times New Roman" panose="02020603050405020304" pitchFamily="18" charset="0"/>
              </a:rPr>
              <a:t>In partial fulfillment of MBA degree requirements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dirty="0">
                <a:solidFill>
                  <a:schemeClr val="tx1">
                    <a:lumMod val="90000"/>
                    <a:lumOff val="10000"/>
                  </a:schemeClr>
                </a:solidFill>
                <a:latin typeface="Times New Roman" panose="02020603050405020304" pitchFamily="18" charset="0"/>
                <a:cs typeface="Times New Roman" panose="02020603050405020304" pitchFamily="18" charset="0"/>
              </a:rPr>
              <a:t>Impact on Retention &amp; Productivity</a:t>
            </a:r>
          </a:p>
        </p:txBody>
      </p:sp>
      <p:sp>
        <p:nvSpPr>
          <p:cNvPr id="4" name="Subtitle 3"/>
          <p:cNvSpPr>
            <a:spLocks noGrp="1"/>
          </p:cNvSpPr>
          <p:nvPr>
            <p:ph type="subTitle" idx="13"/>
          </p:nvPr>
        </p:nvSpPr>
        <p:spPr/>
        <p:txBody>
          <a:bodyPr>
            <a:normAutofit/>
          </a:bodyPr>
          <a:lstStyle/>
          <a:p>
            <a:r>
              <a:rPr sz="1800" dirty="0">
                <a:solidFill>
                  <a:schemeClr val="tx1">
                    <a:lumMod val="90000"/>
                    <a:lumOff val="10000"/>
                  </a:schemeClr>
                </a:solidFill>
                <a:latin typeface="Times New Roman" panose="02020603050405020304" pitchFamily="18" charset="0"/>
                <a:cs typeface="Times New Roman" panose="02020603050405020304" pitchFamily="18" charset="0"/>
              </a:rPr>
              <a:t>Why Work-Life Balance Is a Business Imperative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xibuw30x.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984885"/>
          </a:xfrm>
          <a:prstGeom prst="rect">
            <a:avLst/>
          </a:prstGeom>
          <a:noFill/>
          <a:ln>
            <a:noFill/>
          </a:ln>
        </p:spPr>
        <p:txBody>
          <a:bodyPr wrap="square" lIns="0" tIns="0" rIns="0" bIns="0" anchor="t">
            <a:spAutoFit/>
          </a:bodyPr>
          <a:lstStyle/>
          <a:p>
            <a:pPr algn="ct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Lower Turnover</a:t>
            </a:r>
          </a:p>
          <a:p>
            <a:pPr algn="ctr">
              <a:spcAft>
                <a:spcPts val="1200"/>
              </a:spcAft>
            </a:pP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WLB-friendly companies report up to 50% reduction in attrition (HBR, 2023)</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6c6q22z5.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984885"/>
          </a:xfrm>
          <a:prstGeom prst="rect">
            <a:avLst/>
          </a:prstGeom>
          <a:noFill/>
          <a:ln>
            <a:noFill/>
          </a:ln>
        </p:spPr>
        <p:txBody>
          <a:bodyPr wrap="square" lIns="0" tIns="0" rIns="0" bIns="0" anchor="t">
            <a:spAutoFit/>
          </a:bodyPr>
          <a:lstStyle/>
          <a:p>
            <a:pPr algn="ct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Enhanced Productivity</a:t>
            </a:r>
          </a:p>
          <a:p>
            <a:pPr algn="ctr">
              <a:spcAft>
                <a:spcPts val="1200"/>
              </a:spcAft>
            </a:pP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Microsoft’s 4-day week trial showed a 40% increase in output (Japan, 2021)</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szjwxzny.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984885"/>
          </a:xfrm>
          <a:prstGeom prst="rect">
            <a:avLst/>
          </a:prstGeom>
          <a:noFill/>
          <a:ln>
            <a:noFill/>
          </a:ln>
        </p:spPr>
        <p:txBody>
          <a:bodyPr wrap="square" lIns="0" tIns="0" rIns="0" bIns="0" anchor="t">
            <a:spAutoFit/>
          </a:bodyPr>
          <a:lstStyle/>
          <a:p>
            <a:pPr algn="ct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Healthier Workforce</a:t>
            </a:r>
          </a:p>
          <a:p>
            <a:pPr algn="ctr">
              <a:spcAft>
                <a:spcPts val="1200"/>
              </a:spcAft>
            </a:pP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WHO links flexible policies with reduced stress, absenteeism, and burnout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dirty="0">
                <a:latin typeface="Times New Roman" panose="02020603050405020304" pitchFamily="18" charset="0"/>
                <a:cs typeface="Times New Roman" panose="02020603050405020304" pitchFamily="18" charset="0"/>
              </a:rPr>
              <a:t>Gap Analysis: </a:t>
            </a:r>
            <a:r>
              <a:rPr sz="2800" dirty="0" err="1">
                <a:latin typeface="Times New Roman" panose="02020603050405020304" pitchFamily="18" charset="0"/>
                <a:cs typeface="Times New Roman" panose="02020603050405020304" pitchFamily="18" charset="0"/>
              </a:rPr>
              <a:t>Crimsun</a:t>
            </a:r>
            <a:r>
              <a:rPr sz="2800" dirty="0">
                <a:latin typeface="Times New Roman" panose="02020603050405020304" pitchFamily="18" charset="0"/>
                <a:cs typeface="Times New Roman" panose="02020603050405020304" pitchFamily="18" charset="0"/>
              </a:rPr>
              <a:t> vs Global Benchmarks</a:t>
            </a:r>
          </a:p>
        </p:txBody>
      </p:sp>
      <p:sp>
        <p:nvSpPr>
          <p:cNvPr id="4" name="Subtitle 3"/>
          <p:cNvSpPr>
            <a:spLocks noGrp="1"/>
          </p:cNvSpPr>
          <p:nvPr>
            <p:ph type="subTitle" idx="13"/>
          </p:nvPr>
        </p:nvSpPr>
        <p:spPr/>
        <p:txBody>
          <a:bodyPr>
            <a:normAutofit/>
          </a:bodyPr>
          <a:lstStyle/>
          <a:p>
            <a:r>
              <a:rPr sz="1800" dirty="0">
                <a:solidFill>
                  <a:schemeClr val="tx1">
                    <a:lumMod val="90000"/>
                    <a:lumOff val="10000"/>
                  </a:schemeClr>
                </a:solidFill>
                <a:latin typeface="Times New Roman" panose="02020603050405020304" pitchFamily="18" charset="0"/>
                <a:cs typeface="Times New Roman" panose="02020603050405020304" pitchFamily="18" charset="0"/>
              </a:rPr>
              <a:t>Evaluating Current WLB Standards Against Best Practices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818720"/>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Limited Flexibility:</a:t>
            </a: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 </a:t>
            </a:r>
            <a:r>
              <a:rPr sz="1600" b="0" i="0" dirty="0" err="1">
                <a:solidFill>
                  <a:schemeClr val="tx1">
                    <a:lumMod val="90000"/>
                    <a:lumOff val="10000"/>
                  </a:schemeClr>
                </a:solidFill>
                <a:latin typeface="Times New Roman" panose="02020603050405020304" pitchFamily="18" charset="0"/>
                <a:cs typeface="Times New Roman" panose="02020603050405020304" pitchFamily="18" charset="0"/>
              </a:rPr>
              <a:t>Crimsun</a:t>
            </a: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 lacks remote/hybrid models, unlike global firms like Google, SAP</a:t>
            </a:r>
          </a:p>
          <a:p>
            <a:pPr marL="228600" lvl="1" indent="-91440" algn="l">
              <a:spcBef>
                <a:spcPts val="1200"/>
              </a:spcBef>
              <a:spcAft>
                <a:spcPts val="0"/>
              </a:spcAft>
              <a:buSzPct val="100000"/>
              <a:buFont typeface="Arial"/>
              <a:buChar char="•"/>
            </a:pP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Inconsistent Policy Awareness:</a:t>
            </a: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 Many employees unaware or unsure about HR support systems</a:t>
            </a:r>
          </a:p>
          <a:p>
            <a:pPr marL="228600" lvl="1" indent="-91440" algn="l">
              <a:spcBef>
                <a:spcPts val="1200"/>
              </a:spcBef>
              <a:spcAft>
                <a:spcPts val="0"/>
              </a:spcAft>
              <a:buSzPct val="100000"/>
              <a:buFont typeface="Arial"/>
              <a:buChar char="•"/>
            </a:pP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Commute &amp; Fatigue:</a:t>
            </a: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 High commute stress not addressed, unlike firms offering transport or housing</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8vh1buu_.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dirty="0">
                <a:solidFill>
                  <a:schemeClr val="tx1">
                    <a:lumMod val="90000"/>
                    <a:lumOff val="10000"/>
                  </a:schemeClr>
                </a:solidFill>
                <a:latin typeface="Times New Roman" panose="02020603050405020304" pitchFamily="18" charset="0"/>
                <a:cs typeface="Times New Roman" panose="02020603050405020304" pitchFamily="18" charset="0"/>
              </a:rPr>
              <a:t>Recommendations for </a:t>
            </a:r>
            <a:r>
              <a:rPr sz="2800" dirty="0" err="1">
                <a:solidFill>
                  <a:schemeClr val="tx1">
                    <a:lumMod val="90000"/>
                    <a:lumOff val="10000"/>
                  </a:schemeClr>
                </a:solidFill>
                <a:latin typeface="Times New Roman" panose="02020603050405020304" pitchFamily="18" charset="0"/>
                <a:cs typeface="Times New Roman" panose="02020603050405020304" pitchFamily="18" charset="0"/>
              </a:rPr>
              <a:t>Crimsun</a:t>
            </a:r>
            <a:endParaRPr sz="2800" dirty="0">
              <a:solidFill>
                <a:schemeClr val="tx1">
                  <a:lumMod val="90000"/>
                  <a:lumOff val="10000"/>
                </a:schemeClr>
              </a:solidFill>
              <a:latin typeface="Times New Roman" panose="02020603050405020304" pitchFamily="18" charset="0"/>
              <a:cs typeface="Times New Roman" panose="02020603050405020304" pitchFamily="18" charset="0"/>
            </a:endParaRPr>
          </a:p>
        </p:txBody>
      </p:sp>
      <p:sp>
        <p:nvSpPr>
          <p:cNvPr id="4" name="Subtitle 3"/>
          <p:cNvSpPr>
            <a:spLocks noGrp="1"/>
          </p:cNvSpPr>
          <p:nvPr>
            <p:ph type="subTitle" idx="13"/>
          </p:nvPr>
        </p:nvSpPr>
        <p:spPr/>
        <p:txBody>
          <a:bodyPr>
            <a:normAutofit/>
          </a:bodyPr>
          <a:lstStyle/>
          <a:p>
            <a:r>
              <a:rPr sz="1800" dirty="0">
                <a:solidFill>
                  <a:schemeClr val="tx1">
                    <a:lumMod val="90000"/>
                    <a:lumOff val="10000"/>
                  </a:schemeClr>
                </a:solidFill>
                <a:latin typeface="Times New Roman" panose="02020603050405020304" pitchFamily="18" charset="0"/>
                <a:cs typeface="Times New Roman" panose="02020603050405020304" pitchFamily="18" charset="0"/>
              </a:rPr>
              <a:t>Enhancing Work-Life Balance Strategically</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818720"/>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Introduce Hybrid Work Options:</a:t>
            </a: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 Start with pilot programs for administrative roles to test flexibility</a:t>
            </a:r>
          </a:p>
          <a:p>
            <a:pPr marL="228600" lvl="1" indent="-91440" algn="l">
              <a:spcBef>
                <a:spcPts val="1200"/>
              </a:spcBef>
              <a:spcAft>
                <a:spcPts val="0"/>
              </a:spcAft>
              <a:buSzPct val="100000"/>
              <a:buFont typeface="Arial"/>
              <a:buChar char="•"/>
            </a:pP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Formalize Manager Training:</a:t>
            </a: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 Educate supervisors to consistently support and communicate WLB policies</a:t>
            </a:r>
          </a:p>
          <a:p>
            <a:pPr marL="228600" lvl="1" indent="-91440" algn="l">
              <a:spcBef>
                <a:spcPts val="1200"/>
              </a:spcBef>
              <a:spcAft>
                <a:spcPts val="0"/>
              </a:spcAft>
              <a:buSzPct val="100000"/>
              <a:buFont typeface="Arial"/>
              <a:buChar char="•"/>
            </a:pP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Commute Support Initiatives:</a:t>
            </a: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 Provide shuttles, staggered hours, or location-specific allowances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8_nu0b4j.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dirty="0">
                <a:solidFill>
                  <a:schemeClr val="tx1">
                    <a:lumMod val="90000"/>
                    <a:lumOff val="10000"/>
                  </a:schemeClr>
                </a:solidFill>
                <a:latin typeface="Times New Roman" panose="02020603050405020304" pitchFamily="18" charset="0"/>
                <a:cs typeface="Times New Roman" panose="02020603050405020304" pitchFamily="18" charset="0"/>
              </a:rPr>
              <a:t>Implementation Roadmap</a:t>
            </a:r>
          </a:p>
        </p:txBody>
      </p:sp>
      <p:sp>
        <p:nvSpPr>
          <p:cNvPr id="4" name="Subtitle 3"/>
          <p:cNvSpPr>
            <a:spLocks noGrp="1"/>
          </p:cNvSpPr>
          <p:nvPr>
            <p:ph type="subTitle" idx="13"/>
          </p:nvPr>
        </p:nvSpPr>
        <p:spPr/>
        <p:txBody>
          <a:bodyPr>
            <a:normAutofit/>
          </a:bodyPr>
          <a:lstStyle/>
          <a:p>
            <a:r>
              <a:rPr sz="1800" dirty="0">
                <a:solidFill>
                  <a:schemeClr val="tx1">
                    <a:lumMod val="90000"/>
                    <a:lumOff val="10000"/>
                  </a:schemeClr>
                </a:solidFill>
                <a:latin typeface="Times New Roman" panose="02020603050405020304" pitchFamily="18" charset="0"/>
                <a:cs typeface="Times New Roman" panose="02020603050405020304" pitchFamily="18" charset="0"/>
              </a:rPr>
              <a:t>Phased Strategy for WLB Enhancement at </a:t>
            </a:r>
            <a:r>
              <a:rPr sz="1800" dirty="0" err="1">
                <a:solidFill>
                  <a:schemeClr val="tx1">
                    <a:lumMod val="90000"/>
                    <a:lumOff val="10000"/>
                  </a:schemeClr>
                </a:solidFill>
                <a:latin typeface="Times New Roman" panose="02020603050405020304" pitchFamily="18" charset="0"/>
                <a:cs typeface="Times New Roman" panose="02020603050405020304" pitchFamily="18" charset="0"/>
              </a:rPr>
              <a:t>Crimsun</a:t>
            </a:r>
            <a:endParaRPr sz="1800" dirty="0">
              <a:solidFill>
                <a:schemeClr val="tx1">
                  <a:lumMod val="90000"/>
                  <a:lumOff val="10000"/>
                </a:schemeClr>
              </a:solidFill>
              <a:latin typeface="Times New Roman" panose="02020603050405020304" pitchFamily="18" charset="0"/>
              <a:cs typeface="Times New Roman" panose="02020603050405020304" pitchFamily="18" charset="0"/>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rzg98icp.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984885"/>
          </a:xfrm>
          <a:prstGeom prst="rect">
            <a:avLst/>
          </a:prstGeom>
          <a:noFill/>
          <a:ln>
            <a:noFill/>
          </a:ln>
        </p:spPr>
        <p:txBody>
          <a:bodyPr wrap="square" lIns="0" tIns="0" rIns="0" bIns="0" anchor="t">
            <a:spAutoFit/>
          </a:bodyPr>
          <a:lstStyle/>
          <a:p>
            <a:pPr algn="ct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Phase 1: Policy Design</a:t>
            </a:r>
          </a:p>
          <a:p>
            <a:pPr algn="ctr">
              <a:spcAft>
                <a:spcPts val="1200"/>
              </a:spcAft>
            </a:pP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Form WLB task force; define hybrid eligibility; draft transport policies</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7rhit3f6.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984885"/>
          </a:xfrm>
          <a:prstGeom prst="rect">
            <a:avLst/>
          </a:prstGeom>
          <a:noFill/>
          <a:ln>
            <a:noFill/>
          </a:ln>
        </p:spPr>
        <p:txBody>
          <a:bodyPr wrap="square" lIns="0" tIns="0" rIns="0" bIns="0" anchor="t">
            <a:spAutoFit/>
          </a:bodyPr>
          <a:lstStyle/>
          <a:p>
            <a:pPr algn="ct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Phase 2: Pilot Programs</a:t>
            </a:r>
          </a:p>
          <a:p>
            <a:pPr algn="ctr">
              <a:spcAft>
                <a:spcPts val="1200"/>
              </a:spcAft>
            </a:pP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Test hybrid roles, train managers, monitor shuttle/staggered hour uptake</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q9b8kwqw.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1231106"/>
          </a:xfrm>
          <a:prstGeom prst="rect">
            <a:avLst/>
          </a:prstGeom>
          <a:noFill/>
          <a:ln>
            <a:noFill/>
          </a:ln>
        </p:spPr>
        <p:txBody>
          <a:bodyPr wrap="square" lIns="0" tIns="0" rIns="0" bIns="0" anchor="t">
            <a:spAutoFit/>
          </a:bodyPr>
          <a:lstStyle/>
          <a:p>
            <a:pPr algn="ct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Phase 3: Full Rollout &amp; Monitoring</a:t>
            </a:r>
          </a:p>
          <a:p>
            <a:pPr algn="ctr">
              <a:spcAft>
                <a:spcPts val="1200"/>
              </a:spcAft>
            </a:pP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Expand successful pilots, conduct annual WLB surveys, track turnover KPIs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dirty="0" err="1">
                <a:solidFill>
                  <a:schemeClr val="tx1">
                    <a:lumMod val="90000"/>
                    <a:lumOff val="10000"/>
                  </a:schemeClr>
                </a:solidFill>
                <a:latin typeface="Times New Roman" panose="02020603050405020304" pitchFamily="18" charset="0"/>
                <a:cs typeface="Times New Roman" panose="02020603050405020304" pitchFamily="18" charset="0"/>
              </a:rPr>
              <a:t>Crimsun’s</a:t>
            </a:r>
            <a:r>
              <a:rPr sz="2800" dirty="0">
                <a:solidFill>
                  <a:schemeClr val="tx1">
                    <a:lumMod val="90000"/>
                    <a:lumOff val="10000"/>
                  </a:schemeClr>
                </a:solidFill>
                <a:latin typeface="Times New Roman" panose="02020603050405020304" pitchFamily="18" charset="0"/>
                <a:cs typeface="Times New Roman" panose="02020603050405020304" pitchFamily="18" charset="0"/>
              </a:rPr>
              <a:t> Vision for Work-Life Balance</a:t>
            </a:r>
          </a:p>
        </p:txBody>
      </p:sp>
      <p:sp>
        <p:nvSpPr>
          <p:cNvPr id="4" name="Subtitle 3"/>
          <p:cNvSpPr>
            <a:spLocks noGrp="1"/>
          </p:cNvSpPr>
          <p:nvPr>
            <p:ph type="subTitle" idx="13"/>
          </p:nvPr>
        </p:nvSpPr>
        <p:spPr/>
        <p:txBody>
          <a:bodyPr>
            <a:normAutofit/>
          </a:bodyPr>
          <a:lstStyle/>
          <a:p>
            <a:r>
              <a:rPr sz="1800" dirty="0">
                <a:solidFill>
                  <a:schemeClr val="tx1">
                    <a:lumMod val="90000"/>
                    <a:lumOff val="10000"/>
                  </a:schemeClr>
                </a:solidFill>
                <a:latin typeface="Times New Roman" panose="02020603050405020304" pitchFamily="18" charset="0"/>
                <a:cs typeface="Times New Roman" panose="02020603050405020304" pitchFamily="18" charset="0"/>
              </a:rPr>
              <a:t>Towards a Resilient, Empowered Workforce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_ynqtmgr.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984885"/>
          </a:xfrm>
          <a:prstGeom prst="rect">
            <a:avLst/>
          </a:prstGeom>
          <a:noFill/>
          <a:ln>
            <a:noFill/>
          </a:ln>
        </p:spPr>
        <p:txBody>
          <a:bodyPr wrap="square" lIns="0" tIns="0" rIns="0" bIns="0" anchor="t">
            <a:spAutoFit/>
          </a:bodyPr>
          <a:lstStyle/>
          <a:p>
            <a:pPr algn="ct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Purpose</a:t>
            </a:r>
          </a:p>
          <a:p>
            <a:pPr algn="ctr">
              <a:spcAft>
                <a:spcPts val="1200"/>
              </a:spcAft>
            </a:pP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To build a high-performance culture grounded in employee well-being</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v7mszzbg.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984885"/>
          </a:xfrm>
          <a:prstGeom prst="rect">
            <a:avLst/>
          </a:prstGeom>
          <a:noFill/>
          <a:ln>
            <a:noFill/>
          </a:ln>
        </p:spPr>
        <p:txBody>
          <a:bodyPr wrap="square" lIns="0" tIns="0" rIns="0" bIns="0" anchor="t">
            <a:spAutoFit/>
          </a:bodyPr>
          <a:lstStyle/>
          <a:p>
            <a:pPr algn="ct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Commitment</a:t>
            </a:r>
          </a:p>
          <a:p>
            <a:pPr algn="ctr">
              <a:spcAft>
                <a:spcPts val="1200"/>
              </a:spcAft>
            </a:pP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Delivering flexible, inclusive, and supportive HR frameworks by 2026</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s29rqg59.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984885"/>
          </a:xfrm>
          <a:prstGeom prst="rect">
            <a:avLst/>
          </a:prstGeom>
          <a:noFill/>
          <a:ln>
            <a:noFill/>
          </a:ln>
        </p:spPr>
        <p:txBody>
          <a:bodyPr wrap="square" lIns="0" tIns="0" rIns="0" bIns="0" anchor="t">
            <a:spAutoFit/>
          </a:bodyPr>
          <a:lstStyle/>
          <a:p>
            <a:pPr algn="ct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Impact</a:t>
            </a:r>
          </a:p>
          <a:p>
            <a:pPr algn="ctr">
              <a:spcAft>
                <a:spcPts val="1200"/>
              </a:spcAft>
            </a:pP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Enable sustainable growth through retention, engagement, and innovation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dirty="0">
                <a:solidFill>
                  <a:schemeClr val="tx1">
                    <a:lumMod val="90000"/>
                    <a:lumOff val="10000"/>
                  </a:schemeClr>
                </a:solidFill>
                <a:latin typeface="Times New Roman" panose="02020603050405020304" pitchFamily="18" charset="0"/>
                <a:cs typeface="Times New Roman" panose="02020603050405020304" pitchFamily="18" charset="0"/>
              </a:rPr>
              <a:t>Conclusion &amp; Q/A</a:t>
            </a:r>
          </a:p>
        </p:txBody>
      </p:sp>
      <p:sp>
        <p:nvSpPr>
          <p:cNvPr id="4" name="Subtitle 3"/>
          <p:cNvSpPr>
            <a:spLocks noGrp="1"/>
          </p:cNvSpPr>
          <p:nvPr>
            <p:ph type="subTitle" idx="13"/>
          </p:nvPr>
        </p:nvSpPr>
        <p:spPr/>
        <p:txBody>
          <a:bodyPr>
            <a:normAutofit/>
          </a:bodyPr>
          <a:lstStyle/>
          <a:p>
            <a:r>
              <a:rPr sz="1800" dirty="0">
                <a:solidFill>
                  <a:schemeClr val="tx1">
                    <a:lumMod val="90000"/>
                    <a:lumOff val="10000"/>
                  </a:schemeClr>
                </a:solidFill>
                <a:latin typeface="Times New Roman" panose="02020603050405020304" pitchFamily="18" charset="0"/>
                <a:cs typeface="Times New Roman" panose="02020603050405020304" pitchFamily="18" charset="0"/>
              </a:rPr>
              <a:t>Summing Up &amp; Interactive Discussion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572499"/>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Key Takeaways:</a:t>
            </a: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 </a:t>
            </a:r>
            <a:r>
              <a:rPr sz="1600" b="0" i="0" dirty="0" err="1">
                <a:solidFill>
                  <a:schemeClr val="tx1">
                    <a:lumMod val="90000"/>
                    <a:lumOff val="10000"/>
                  </a:schemeClr>
                </a:solidFill>
                <a:latin typeface="Times New Roman" panose="02020603050405020304" pitchFamily="18" charset="0"/>
                <a:cs typeface="Times New Roman" panose="02020603050405020304" pitchFamily="18" charset="0"/>
              </a:rPr>
              <a:t>Crimsun</a:t>
            </a: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 has foundational WLB systems but needs strategic modernization</a:t>
            </a:r>
          </a:p>
          <a:p>
            <a:pPr marL="228600" lvl="1" indent="-91440" algn="l">
              <a:spcBef>
                <a:spcPts val="1200"/>
              </a:spcBef>
              <a:spcAft>
                <a:spcPts val="0"/>
              </a:spcAft>
              <a:buSzPct val="100000"/>
              <a:buFont typeface="Arial"/>
              <a:buChar char="•"/>
            </a:pP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Path Forward:</a:t>
            </a: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 Hybrid work, manager training, and commute support can elevate impact</a:t>
            </a:r>
          </a:p>
          <a:p>
            <a:pPr marL="228600" lvl="1" indent="-91440" algn="l">
              <a:spcBef>
                <a:spcPts val="1200"/>
              </a:spcBef>
              <a:spcAft>
                <a:spcPts val="0"/>
              </a:spcAft>
              <a:buSzPct val="100000"/>
              <a:buFont typeface="Arial"/>
              <a:buChar char="•"/>
            </a:pP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Open for Questions:</a:t>
            </a: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 Ready to discuss insights, data, and recommendations in detail</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g7hozhs8.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dirty="0">
                <a:solidFill>
                  <a:schemeClr val="tx1">
                    <a:lumMod val="90000"/>
                    <a:lumOff val="10000"/>
                  </a:schemeClr>
                </a:solidFill>
                <a:latin typeface="Times New Roman" panose="02020603050405020304" pitchFamily="18" charset="0"/>
                <a:cs typeface="Times New Roman" panose="02020603050405020304" pitchFamily="18" charset="0"/>
              </a:rPr>
              <a:t>Agenda</a:t>
            </a:r>
          </a:p>
        </p:txBody>
      </p:sp>
      <p:sp>
        <p:nvSpPr>
          <p:cNvPr id="4" name="Subtitle 3"/>
          <p:cNvSpPr>
            <a:spLocks noGrp="1"/>
          </p:cNvSpPr>
          <p:nvPr>
            <p:ph type="subTitle" idx="13"/>
          </p:nvPr>
        </p:nvSpPr>
        <p:spPr/>
        <p:txBody>
          <a:bodyPr>
            <a:normAutofit/>
          </a:bodyPr>
          <a:lstStyle/>
          <a:p>
            <a:r>
              <a:rPr sz="1800" dirty="0">
                <a:solidFill>
                  <a:schemeClr val="tx1">
                    <a:lumMod val="90000"/>
                    <a:lumOff val="10000"/>
                  </a:schemeClr>
                </a:solidFill>
                <a:latin typeface="Times New Roman" panose="02020603050405020304" pitchFamily="18" charset="0"/>
                <a:cs typeface="Times New Roman" panose="02020603050405020304" pitchFamily="18" charset="0"/>
              </a:rPr>
              <a:t>Overview of the Presentation Structure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1231106"/>
          </a:xfrm>
          <a:prstGeom prst="rect">
            <a:avLst/>
          </a:prstGeom>
          <a:noFill/>
          <a:ln>
            <a:noFill/>
          </a:ln>
        </p:spPr>
        <p:txBody>
          <a:bodyPr wrap="square" lIns="0" tIns="0" rIns="0" bIns="0" anchor="t">
            <a:spAutoFit/>
          </a:bodyPr>
          <a:lstStyle/>
          <a:p>
            <a:pPr algn="ct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Introduction to Work-Life Balance</a:t>
            </a:r>
          </a:p>
          <a:p>
            <a:pPr algn="ctr">
              <a:spcAft>
                <a:spcPts val="1200"/>
              </a:spcAft>
            </a:pP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Exploring the relevance and HR significance of WLB in modern organizations</a:t>
            </a:r>
          </a:p>
        </p:txBody>
      </p:sp>
      <p:sp>
        <p:nvSpPr>
          <p:cNvPr id="14" name="Rectangle 13"/>
          <p:cNvSpPr/>
          <p:nvPr/>
        </p:nvSpPr>
        <p:spPr>
          <a:xfrm>
            <a:off x="3225700" y="1508670"/>
            <a:ext cx="2692449"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1231106"/>
          </a:xfrm>
          <a:prstGeom prst="rect">
            <a:avLst/>
          </a:prstGeom>
          <a:noFill/>
          <a:ln>
            <a:noFill/>
          </a:ln>
        </p:spPr>
        <p:txBody>
          <a:bodyPr wrap="square" lIns="0" tIns="0" rIns="0" bIns="0" anchor="t">
            <a:spAutoFit/>
          </a:bodyPr>
          <a:lstStyle/>
          <a:p>
            <a:pPr algn="ct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Case Study: </a:t>
            </a:r>
            <a:r>
              <a:rPr sz="1600" b="1" i="0" dirty="0" err="1">
                <a:solidFill>
                  <a:schemeClr val="tx1">
                    <a:lumMod val="90000"/>
                    <a:lumOff val="10000"/>
                  </a:schemeClr>
                </a:solidFill>
                <a:latin typeface="Times New Roman" panose="02020603050405020304" pitchFamily="18" charset="0"/>
                <a:cs typeface="Times New Roman" panose="02020603050405020304" pitchFamily="18" charset="0"/>
              </a:rPr>
              <a:t>Crimsun</a:t>
            </a: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 Organics Pvt. Ltd</a:t>
            </a:r>
          </a:p>
          <a:p>
            <a:pPr algn="ctr">
              <a:spcAft>
                <a:spcPts val="1200"/>
              </a:spcAft>
            </a:pP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Examining current practices and employee experiences at the company</a:t>
            </a:r>
          </a:p>
        </p:txBody>
      </p:sp>
      <p:sp>
        <p:nvSpPr>
          <p:cNvPr id="19" name="Rectangle 18"/>
          <p:cNvSpPr/>
          <p:nvPr/>
        </p:nvSpPr>
        <p:spPr>
          <a:xfrm>
            <a:off x="622295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1231106"/>
          </a:xfrm>
          <a:prstGeom prst="rect">
            <a:avLst/>
          </a:prstGeom>
          <a:noFill/>
          <a:ln>
            <a:noFill/>
          </a:ln>
        </p:spPr>
        <p:txBody>
          <a:bodyPr wrap="square" lIns="0" tIns="0" rIns="0" bIns="0" anchor="t">
            <a:spAutoFit/>
          </a:bodyPr>
          <a:lstStyle/>
          <a:p>
            <a:pPr algn="ct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Findings and Recommendations</a:t>
            </a:r>
          </a:p>
          <a:p>
            <a:pPr algn="ctr">
              <a:spcAft>
                <a:spcPts val="1200"/>
              </a:spcAft>
            </a:pP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Insights from the field study and strategic proposals to enhance WLB</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dirty="0">
                <a:solidFill>
                  <a:schemeClr val="tx1">
                    <a:lumMod val="90000"/>
                    <a:lumOff val="10000"/>
                  </a:schemeClr>
                </a:solidFill>
                <a:latin typeface="Times New Roman" panose="02020603050405020304" pitchFamily="18" charset="0"/>
                <a:cs typeface="Times New Roman" panose="02020603050405020304" pitchFamily="18" charset="0"/>
              </a:rPr>
              <a:t>Introduction to Work-Life Balance</a:t>
            </a:r>
          </a:p>
        </p:txBody>
      </p:sp>
      <p:sp>
        <p:nvSpPr>
          <p:cNvPr id="4" name="Subtitle 3"/>
          <p:cNvSpPr>
            <a:spLocks noGrp="1"/>
          </p:cNvSpPr>
          <p:nvPr>
            <p:ph type="subTitle" idx="13"/>
          </p:nvPr>
        </p:nvSpPr>
        <p:spPr/>
        <p:txBody>
          <a:bodyPr>
            <a:normAutofit/>
          </a:bodyPr>
          <a:lstStyle/>
          <a:p>
            <a:r>
              <a:rPr sz="1800" dirty="0">
                <a:solidFill>
                  <a:schemeClr val="tx1">
                    <a:lumMod val="90000"/>
                    <a:lumOff val="10000"/>
                  </a:schemeClr>
                </a:solidFill>
                <a:latin typeface="Times New Roman" panose="02020603050405020304" pitchFamily="18" charset="0"/>
                <a:cs typeface="Times New Roman" panose="02020603050405020304" pitchFamily="18" charset="0"/>
              </a:rPr>
              <a:t>Balancing Professional and Personal Responsibilities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306494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Definition of Work-Life Balance:</a:t>
            </a: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 A state where individuals effectively manage time between work duties and personal life</a:t>
            </a:r>
          </a:p>
          <a:p>
            <a:pPr marL="228600" lvl="1" indent="-91440" algn="l">
              <a:spcBef>
                <a:spcPts val="1200"/>
              </a:spcBef>
              <a:spcAft>
                <a:spcPts val="0"/>
              </a:spcAft>
              <a:buSzPct val="100000"/>
              <a:buFont typeface="Arial"/>
              <a:buChar char="•"/>
            </a:pP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Importance in HR Context:</a:t>
            </a: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 Improves employee well-being, productivity, and retention; reduces stress and absenteeism</a:t>
            </a:r>
          </a:p>
          <a:p>
            <a:pPr marL="228600" lvl="1" indent="-91440" algn="l">
              <a:spcBef>
                <a:spcPts val="1200"/>
              </a:spcBef>
              <a:spcAft>
                <a:spcPts val="0"/>
              </a:spcAft>
              <a:buSzPct val="100000"/>
              <a:buFont typeface="Arial"/>
              <a:buChar char="•"/>
            </a:pP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Growing Global Relevance:</a:t>
            </a: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 Changing workforce expectations post-COVID emphasize flexibility, empathy, and mental health</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ar4n9tqg.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dirty="0" err="1">
                <a:latin typeface="Times New Roman" panose="02020603050405020304" pitchFamily="18" charset="0"/>
                <a:cs typeface="Times New Roman" panose="02020603050405020304" pitchFamily="18" charset="0"/>
              </a:rPr>
              <a:t>Crimsun</a:t>
            </a:r>
            <a:r>
              <a:rPr sz="2800" dirty="0">
                <a:latin typeface="Times New Roman" panose="02020603050405020304" pitchFamily="18" charset="0"/>
                <a:cs typeface="Times New Roman" panose="02020603050405020304" pitchFamily="18" charset="0"/>
              </a:rPr>
              <a:t> Organics Pvt. Ltd.</a:t>
            </a:r>
          </a:p>
        </p:txBody>
      </p:sp>
      <p:sp>
        <p:nvSpPr>
          <p:cNvPr id="4" name="Subtitle 3"/>
          <p:cNvSpPr>
            <a:spLocks noGrp="1"/>
          </p:cNvSpPr>
          <p:nvPr>
            <p:ph type="subTitle" idx="13"/>
          </p:nvPr>
        </p:nvSpPr>
        <p:spPr/>
        <p:txBody>
          <a:bodyPr>
            <a:normAutofit/>
          </a:bodyPr>
          <a:lstStyle/>
          <a:p>
            <a:r>
              <a:rPr sz="1800" dirty="0">
                <a:solidFill>
                  <a:schemeClr val="tx1">
                    <a:lumMod val="90000"/>
                    <a:lumOff val="10000"/>
                  </a:schemeClr>
                </a:solidFill>
                <a:latin typeface="Times New Roman" panose="02020603050405020304" pitchFamily="18" charset="0"/>
                <a:cs typeface="Times New Roman" panose="02020603050405020304" pitchFamily="18" charset="0"/>
              </a:rPr>
              <a:t>Company Overview &amp; Background</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984885"/>
          </a:xfrm>
          <a:prstGeom prst="rect">
            <a:avLst/>
          </a:prstGeom>
          <a:noFill/>
          <a:ln>
            <a:noFill/>
          </a:ln>
        </p:spPr>
        <p:txBody>
          <a:bodyPr wrap="square" lIns="0" tIns="0" rIns="0" bIns="0" anchor="t">
            <a:spAutoFit/>
          </a:bodyPr>
          <a:lstStyle/>
          <a:p>
            <a:pPr algn="ct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Founded in 2016</a:t>
            </a:r>
          </a:p>
          <a:p>
            <a:pPr algn="ctr">
              <a:spcAft>
                <a:spcPts val="1200"/>
              </a:spcAft>
            </a:pP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Specializes in manufacturing crop protection chemicals at </a:t>
            </a:r>
            <a:r>
              <a:rPr sz="1600" b="0" i="0" dirty="0" err="1">
                <a:solidFill>
                  <a:schemeClr val="tx1">
                    <a:lumMod val="90000"/>
                    <a:lumOff val="10000"/>
                  </a:schemeClr>
                </a:solidFill>
                <a:latin typeface="Times New Roman" panose="02020603050405020304" pitchFamily="18" charset="0"/>
                <a:cs typeface="Times New Roman" panose="02020603050405020304" pitchFamily="18" charset="0"/>
              </a:rPr>
              <a:t>Cuddalore</a:t>
            </a: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 Tamil Nadu</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9djrvloo.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984885"/>
          </a:xfrm>
          <a:prstGeom prst="rect">
            <a:avLst/>
          </a:prstGeom>
          <a:noFill/>
          <a:ln>
            <a:noFill/>
          </a:ln>
        </p:spPr>
        <p:txBody>
          <a:bodyPr wrap="square" lIns="0" tIns="0" rIns="0" bIns="0" anchor="t">
            <a:spAutoFit/>
          </a:bodyPr>
          <a:lstStyle/>
          <a:p>
            <a:pPr algn="ct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Facilities &amp; Production</a:t>
            </a:r>
          </a:p>
          <a:p>
            <a:pPr algn="ctr">
              <a:spcAft>
                <a:spcPts val="1200"/>
              </a:spcAft>
            </a:pP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Multipurpose plant with 1,425 T/month capacity and advanced treatment systems</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_cpap50n.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984885"/>
          </a:xfrm>
          <a:prstGeom prst="rect">
            <a:avLst/>
          </a:prstGeom>
          <a:noFill/>
          <a:ln>
            <a:noFill/>
          </a:ln>
        </p:spPr>
        <p:txBody>
          <a:bodyPr wrap="square" lIns="0" tIns="0" rIns="0" bIns="0" anchor="t">
            <a:spAutoFit/>
          </a:bodyPr>
          <a:lstStyle/>
          <a:p>
            <a:pPr algn="ct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Global Operations</a:t>
            </a:r>
          </a:p>
          <a:p>
            <a:pPr algn="ctr">
              <a:spcAft>
                <a:spcPts val="1200"/>
              </a:spcAft>
            </a:pP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Exports to EU, USA, Brazil; registration underway in Canada, Colombia, and India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dirty="0">
                <a:latin typeface="Times New Roman" panose="02020603050405020304" pitchFamily="18" charset="0"/>
                <a:cs typeface="Times New Roman" panose="02020603050405020304" pitchFamily="18" charset="0"/>
              </a:rPr>
              <a:t>Current WLB Practices at </a:t>
            </a:r>
            <a:r>
              <a:rPr sz="2800" dirty="0" err="1">
                <a:latin typeface="Times New Roman" panose="02020603050405020304" pitchFamily="18" charset="0"/>
                <a:cs typeface="Times New Roman" panose="02020603050405020304" pitchFamily="18" charset="0"/>
              </a:rPr>
              <a:t>Crimsun</a:t>
            </a:r>
            <a:endParaRPr sz="2800" dirty="0">
              <a:latin typeface="Times New Roman" panose="02020603050405020304" pitchFamily="18" charset="0"/>
              <a:cs typeface="Times New Roman" panose="02020603050405020304" pitchFamily="18" charset="0"/>
            </a:endParaRPr>
          </a:p>
        </p:txBody>
      </p:sp>
      <p:sp>
        <p:nvSpPr>
          <p:cNvPr id="4" name="Subtitle 3"/>
          <p:cNvSpPr>
            <a:spLocks noGrp="1"/>
          </p:cNvSpPr>
          <p:nvPr>
            <p:ph type="subTitle" idx="13"/>
          </p:nvPr>
        </p:nvSpPr>
        <p:spPr/>
        <p:txBody>
          <a:bodyPr>
            <a:normAutofit/>
          </a:bodyPr>
          <a:lstStyle/>
          <a:p>
            <a:r>
              <a:rPr sz="1800" dirty="0">
                <a:solidFill>
                  <a:schemeClr val="tx1">
                    <a:lumMod val="90000"/>
                    <a:lumOff val="10000"/>
                  </a:schemeClr>
                </a:solidFill>
                <a:latin typeface="Times New Roman" panose="02020603050405020304" pitchFamily="18" charset="0"/>
                <a:cs typeface="Times New Roman" panose="02020603050405020304" pitchFamily="18" charset="0"/>
              </a:rPr>
              <a:t>How </a:t>
            </a:r>
            <a:r>
              <a:rPr sz="1800" dirty="0" err="1">
                <a:solidFill>
                  <a:schemeClr val="tx1">
                    <a:lumMod val="90000"/>
                    <a:lumOff val="10000"/>
                  </a:schemeClr>
                </a:solidFill>
                <a:latin typeface="Times New Roman" panose="02020603050405020304" pitchFamily="18" charset="0"/>
                <a:cs typeface="Times New Roman" panose="02020603050405020304" pitchFamily="18" charset="0"/>
              </a:rPr>
              <a:t>Crimsun</a:t>
            </a:r>
            <a:r>
              <a:rPr sz="1800" dirty="0">
                <a:solidFill>
                  <a:schemeClr val="tx1">
                    <a:lumMod val="90000"/>
                    <a:lumOff val="10000"/>
                  </a:schemeClr>
                </a:solidFill>
                <a:latin typeface="Times New Roman" panose="02020603050405020304" pitchFamily="18" charset="0"/>
                <a:cs typeface="Times New Roman" panose="02020603050405020304" pitchFamily="18" charset="0"/>
              </a:rPr>
              <a:t> Organics Supports Work-Life Balance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326278"/>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Fixed Working Hours:</a:t>
            </a: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 65% of employees report having consistent daily schedules</a:t>
            </a:r>
          </a:p>
          <a:p>
            <a:pPr marL="228600" lvl="1" indent="-91440" algn="l">
              <a:spcBef>
                <a:spcPts val="1200"/>
              </a:spcBef>
              <a:spcAft>
                <a:spcPts val="0"/>
              </a:spcAft>
              <a:buSzPct val="100000"/>
              <a:buFont typeface="Arial"/>
              <a:buChar char="•"/>
            </a:pP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Leave &amp; Emergency Policies:</a:t>
            </a: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 56% agree there’s adequate freedom to take emergency leaves</a:t>
            </a:r>
          </a:p>
          <a:p>
            <a:pPr marL="228600" lvl="1" indent="-91440" algn="l">
              <a:spcBef>
                <a:spcPts val="1200"/>
              </a:spcBef>
              <a:spcAft>
                <a:spcPts val="0"/>
              </a:spcAft>
              <a:buSzPct val="100000"/>
              <a:buFont typeface="Arial"/>
              <a:buChar char="•"/>
            </a:pP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Managerial Support:</a:t>
            </a: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 34% rate managerial encouragement for WLB as very good</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pool31d_.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dirty="0">
                <a:solidFill>
                  <a:schemeClr val="tx1">
                    <a:lumMod val="90000"/>
                    <a:lumOff val="10000"/>
                  </a:schemeClr>
                </a:solidFill>
                <a:latin typeface="Times New Roman" panose="02020603050405020304" pitchFamily="18" charset="0"/>
                <a:cs typeface="Times New Roman" panose="02020603050405020304" pitchFamily="18" charset="0"/>
              </a:rPr>
              <a:t>Employee Perspectives – Positives</a:t>
            </a:r>
          </a:p>
        </p:txBody>
      </p:sp>
      <p:sp>
        <p:nvSpPr>
          <p:cNvPr id="4" name="Subtitle 3"/>
          <p:cNvSpPr>
            <a:spLocks noGrp="1"/>
          </p:cNvSpPr>
          <p:nvPr>
            <p:ph type="subTitle" idx="13"/>
          </p:nvPr>
        </p:nvSpPr>
        <p:spPr/>
        <p:txBody>
          <a:bodyPr>
            <a:normAutofit/>
          </a:bodyPr>
          <a:lstStyle/>
          <a:p>
            <a:r>
              <a:rPr sz="1800" dirty="0">
                <a:solidFill>
                  <a:schemeClr val="tx1">
                    <a:lumMod val="90000"/>
                    <a:lumOff val="10000"/>
                  </a:schemeClr>
                </a:solidFill>
                <a:latin typeface="Times New Roman" panose="02020603050405020304" pitchFamily="18" charset="0"/>
                <a:cs typeface="Times New Roman" panose="02020603050405020304" pitchFamily="18" charset="0"/>
              </a:rPr>
              <a:t>Perceived Strengths of Work-Life Balance at </a:t>
            </a:r>
            <a:r>
              <a:rPr sz="1800" dirty="0" err="1">
                <a:solidFill>
                  <a:schemeClr val="tx1">
                    <a:lumMod val="90000"/>
                    <a:lumOff val="10000"/>
                  </a:schemeClr>
                </a:solidFill>
                <a:latin typeface="Times New Roman" panose="02020603050405020304" pitchFamily="18" charset="0"/>
                <a:cs typeface="Times New Roman" panose="02020603050405020304" pitchFamily="18" charset="0"/>
              </a:rPr>
              <a:t>Crimsun</a:t>
            </a:r>
            <a:endParaRPr sz="1800" dirty="0">
              <a:solidFill>
                <a:schemeClr val="tx1">
                  <a:lumMod val="90000"/>
                  <a:lumOff val="10000"/>
                </a:schemeClr>
              </a:solidFill>
              <a:latin typeface="Times New Roman" panose="02020603050405020304" pitchFamily="18" charset="0"/>
              <a:cs typeface="Times New Roman" panose="02020603050405020304" pitchFamily="18" charset="0"/>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572499"/>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Supportive Supervisors:</a:t>
            </a: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 Employees cite strong interpersonal support from direct managers</a:t>
            </a:r>
          </a:p>
          <a:p>
            <a:pPr marL="228600" lvl="1" indent="-91440" algn="l">
              <a:spcBef>
                <a:spcPts val="1200"/>
              </a:spcBef>
              <a:spcAft>
                <a:spcPts val="0"/>
              </a:spcAft>
              <a:buSzPct val="100000"/>
              <a:buFont typeface="Arial"/>
              <a:buChar char="•"/>
            </a:pP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Leave Policy Satisfaction:</a:t>
            </a: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 33% rated leave policies as very good, 30% as good</a:t>
            </a:r>
          </a:p>
          <a:p>
            <a:pPr marL="228600" lvl="1" indent="-91440" algn="l">
              <a:spcBef>
                <a:spcPts val="1200"/>
              </a:spcBef>
              <a:spcAft>
                <a:spcPts val="0"/>
              </a:spcAft>
              <a:buSzPct val="100000"/>
              <a:buFont typeface="Arial"/>
              <a:buChar char="•"/>
            </a:pP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Workplace Stability:</a:t>
            </a: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 Over 50% of employees are willing to stay based on WLB experience</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qcwravs7.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dirty="0">
                <a:solidFill>
                  <a:schemeClr val="tx1">
                    <a:lumMod val="90000"/>
                    <a:lumOff val="10000"/>
                  </a:schemeClr>
                </a:solidFill>
                <a:latin typeface="Times New Roman" panose="02020603050405020304" pitchFamily="18" charset="0"/>
                <a:cs typeface="Times New Roman" panose="02020603050405020304" pitchFamily="18" charset="0"/>
              </a:rPr>
              <a:t>Employee Challenges &amp; Concerns</a:t>
            </a:r>
          </a:p>
        </p:txBody>
      </p:sp>
      <p:sp>
        <p:nvSpPr>
          <p:cNvPr id="4" name="Subtitle 3"/>
          <p:cNvSpPr>
            <a:spLocks noGrp="1"/>
          </p:cNvSpPr>
          <p:nvPr>
            <p:ph type="subTitle" idx="13"/>
          </p:nvPr>
        </p:nvSpPr>
        <p:spPr/>
        <p:txBody>
          <a:bodyPr>
            <a:normAutofit/>
          </a:bodyPr>
          <a:lstStyle/>
          <a:p>
            <a:r>
              <a:rPr sz="1800" dirty="0">
                <a:solidFill>
                  <a:schemeClr val="tx1">
                    <a:lumMod val="90000"/>
                    <a:lumOff val="10000"/>
                  </a:schemeClr>
                </a:solidFill>
                <a:latin typeface="Times New Roman" panose="02020603050405020304" pitchFamily="18" charset="0"/>
                <a:cs typeface="Times New Roman" panose="02020603050405020304" pitchFamily="18" charset="0"/>
              </a:rPr>
              <a:t>Barriers to Effective Work-Life Balance at </a:t>
            </a:r>
            <a:r>
              <a:rPr sz="1800" dirty="0" err="1">
                <a:solidFill>
                  <a:schemeClr val="tx1">
                    <a:lumMod val="90000"/>
                    <a:lumOff val="10000"/>
                  </a:schemeClr>
                </a:solidFill>
                <a:latin typeface="Times New Roman" panose="02020603050405020304" pitchFamily="18" charset="0"/>
                <a:cs typeface="Times New Roman" panose="02020603050405020304" pitchFamily="18" charset="0"/>
              </a:rPr>
              <a:t>Crimsun</a:t>
            </a:r>
            <a:endParaRPr sz="1800" dirty="0">
              <a:solidFill>
                <a:schemeClr val="tx1">
                  <a:lumMod val="90000"/>
                  <a:lumOff val="10000"/>
                </a:schemeClr>
              </a:solidFill>
              <a:latin typeface="Times New Roman" panose="02020603050405020304" pitchFamily="18" charset="0"/>
              <a:cs typeface="Times New Roman" panose="02020603050405020304" pitchFamily="18" charset="0"/>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zbbtbh6o.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984885"/>
          </a:xfrm>
          <a:prstGeom prst="rect">
            <a:avLst/>
          </a:prstGeom>
          <a:noFill/>
          <a:ln>
            <a:noFill/>
          </a:ln>
        </p:spPr>
        <p:txBody>
          <a:bodyPr wrap="square" lIns="0" tIns="0" rIns="0" bIns="0" anchor="t">
            <a:spAutoFit/>
          </a:bodyPr>
          <a:lstStyle/>
          <a:p>
            <a:pPr algn="ct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Commute Fatigue</a:t>
            </a:r>
          </a:p>
          <a:p>
            <a:pPr algn="ctr">
              <a:spcAft>
                <a:spcPts val="1200"/>
              </a:spcAft>
            </a:pP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41% report commute times negatively affect work-life balance</a:t>
            </a:r>
          </a:p>
        </p:txBody>
      </p:sp>
      <p:sp>
        <p:nvSpPr>
          <p:cNvPr id="14" name="Rectangle 13"/>
          <p:cNvSpPr/>
          <p:nvPr/>
        </p:nvSpPr>
        <p:spPr>
          <a:xfrm>
            <a:off x="3225700" y="1508670"/>
            <a:ext cx="269244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jajlxvpg.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984885"/>
          </a:xfrm>
          <a:prstGeom prst="rect">
            <a:avLst/>
          </a:prstGeom>
          <a:noFill/>
          <a:ln>
            <a:noFill/>
          </a:ln>
        </p:spPr>
        <p:txBody>
          <a:bodyPr wrap="square" lIns="0" tIns="0" rIns="0" bIns="0" anchor="t">
            <a:spAutoFit/>
          </a:bodyPr>
          <a:lstStyle/>
          <a:p>
            <a:pPr algn="ct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Inadequate Remote Options</a:t>
            </a:r>
          </a:p>
          <a:p>
            <a:pPr algn="ctr">
              <a:spcAft>
                <a:spcPts val="1200"/>
              </a:spcAft>
            </a:pP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74% state there is no opportunity for hybrid or remote work</a:t>
            </a:r>
          </a:p>
        </p:txBody>
      </p:sp>
      <p:sp>
        <p:nvSpPr>
          <p:cNvPr id="19" name="Rectangle 18"/>
          <p:cNvSpPr/>
          <p:nvPr/>
        </p:nvSpPr>
        <p:spPr>
          <a:xfrm>
            <a:off x="6222950" y="1508670"/>
            <a:ext cx="26923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9h2pb08w.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738664"/>
          </a:xfrm>
          <a:prstGeom prst="rect">
            <a:avLst/>
          </a:prstGeom>
          <a:noFill/>
          <a:ln>
            <a:noFill/>
          </a:ln>
        </p:spPr>
        <p:txBody>
          <a:bodyPr wrap="square" lIns="0" tIns="0" rIns="0" bIns="0" anchor="t">
            <a:spAutoFit/>
          </a:bodyPr>
          <a:lstStyle/>
          <a:p>
            <a:pPr algn="ct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Weekend Work Conflicts</a:t>
            </a:r>
          </a:p>
          <a:p>
            <a:pPr algn="ctr">
              <a:spcAft>
                <a:spcPts val="1200"/>
              </a:spcAft>
            </a:pP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46% agree that weekend work disrupts personal plans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dirty="0">
                <a:solidFill>
                  <a:schemeClr val="tx1">
                    <a:lumMod val="90000"/>
                    <a:lumOff val="10000"/>
                  </a:schemeClr>
                </a:solidFill>
                <a:latin typeface="Times New Roman" panose="02020603050405020304" pitchFamily="18" charset="0"/>
                <a:cs typeface="Times New Roman" panose="02020603050405020304" pitchFamily="18" charset="0"/>
              </a:rPr>
              <a:t>HR Policies Supporting Work-Life Balance</a:t>
            </a:r>
          </a:p>
        </p:txBody>
      </p:sp>
      <p:sp>
        <p:nvSpPr>
          <p:cNvPr id="4" name="Subtitle 3"/>
          <p:cNvSpPr>
            <a:spLocks noGrp="1"/>
          </p:cNvSpPr>
          <p:nvPr>
            <p:ph type="subTitle" idx="13"/>
          </p:nvPr>
        </p:nvSpPr>
        <p:spPr/>
        <p:txBody>
          <a:bodyPr>
            <a:normAutofit/>
          </a:bodyPr>
          <a:lstStyle/>
          <a:p>
            <a:r>
              <a:rPr sz="1800" dirty="0">
                <a:solidFill>
                  <a:schemeClr val="tx1">
                    <a:lumMod val="90000"/>
                    <a:lumOff val="10000"/>
                  </a:schemeClr>
                </a:solidFill>
                <a:latin typeface="Times New Roman" panose="02020603050405020304" pitchFamily="18" charset="0"/>
                <a:cs typeface="Times New Roman" panose="02020603050405020304" pitchFamily="18" charset="0"/>
              </a:rPr>
              <a:t>Key Initiatives and Policy Framework at </a:t>
            </a:r>
            <a:r>
              <a:rPr sz="1800" dirty="0" err="1">
                <a:solidFill>
                  <a:schemeClr val="tx1">
                    <a:lumMod val="90000"/>
                    <a:lumOff val="10000"/>
                  </a:schemeClr>
                </a:solidFill>
                <a:latin typeface="Times New Roman" panose="02020603050405020304" pitchFamily="18" charset="0"/>
                <a:cs typeface="Times New Roman" panose="02020603050405020304" pitchFamily="18" charset="0"/>
              </a:rPr>
              <a:t>Crimsun</a:t>
            </a:r>
            <a:endParaRPr sz="1800" dirty="0">
              <a:solidFill>
                <a:schemeClr val="tx1">
                  <a:lumMod val="90000"/>
                  <a:lumOff val="10000"/>
                </a:schemeClr>
              </a:solidFill>
              <a:latin typeface="Times New Roman" panose="02020603050405020304" pitchFamily="18" charset="0"/>
              <a:cs typeface="Times New Roman" panose="02020603050405020304" pitchFamily="18" charset="0"/>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01tyl3ni.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738664"/>
          </a:xfrm>
          <a:prstGeom prst="rect">
            <a:avLst/>
          </a:prstGeom>
          <a:noFill/>
          <a:ln>
            <a:noFill/>
          </a:ln>
        </p:spPr>
        <p:txBody>
          <a:bodyPr wrap="square" lIns="0" tIns="0" rIns="0" bIns="0" anchor="t">
            <a:spAutoFit/>
          </a:bodyPr>
          <a:lstStyle/>
          <a:p>
            <a:pPr algn="ct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Structured Leave Systems</a:t>
            </a:r>
          </a:p>
          <a:p>
            <a:pPr algn="ctr">
              <a:spcAft>
                <a:spcPts val="1200"/>
              </a:spcAft>
            </a:pP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Includes emergency leave access and planned paid leaves</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8bgl7o16.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738664"/>
          </a:xfrm>
          <a:prstGeom prst="rect">
            <a:avLst/>
          </a:prstGeom>
          <a:noFill/>
          <a:ln>
            <a:noFill/>
          </a:ln>
        </p:spPr>
        <p:txBody>
          <a:bodyPr wrap="square" lIns="0" tIns="0" rIns="0" bIns="0" anchor="t">
            <a:spAutoFit/>
          </a:bodyPr>
          <a:lstStyle/>
          <a:p>
            <a:pPr algn="ct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Fixed Working Hours</a:t>
            </a:r>
          </a:p>
          <a:p>
            <a:pPr algn="ctr">
              <a:spcAft>
                <a:spcPts val="1200"/>
              </a:spcAft>
            </a:pP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65% of employees benefit from predictable daily schedules</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xkeyf8n8.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1231106"/>
          </a:xfrm>
          <a:prstGeom prst="rect">
            <a:avLst/>
          </a:prstGeom>
          <a:noFill/>
          <a:ln>
            <a:noFill/>
          </a:ln>
        </p:spPr>
        <p:txBody>
          <a:bodyPr wrap="square" lIns="0" tIns="0" rIns="0" bIns="0" anchor="t">
            <a:spAutoFit/>
          </a:bodyPr>
          <a:lstStyle/>
          <a:p>
            <a:pPr algn="ct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Encouraging Managerial Culture</a:t>
            </a:r>
          </a:p>
          <a:p>
            <a:pPr algn="ctr">
              <a:spcAft>
                <a:spcPts val="1200"/>
              </a:spcAft>
            </a:pP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Managers rated highly for being WLB-supportive by 34% of employees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dirty="0">
                <a:solidFill>
                  <a:schemeClr val="tx1">
                    <a:lumMod val="90000"/>
                    <a:lumOff val="10000"/>
                  </a:schemeClr>
                </a:solidFill>
                <a:latin typeface="Times New Roman" panose="02020603050405020304" pitchFamily="18" charset="0"/>
                <a:cs typeface="Times New Roman" panose="02020603050405020304" pitchFamily="18" charset="0"/>
              </a:rPr>
              <a:t>Global Best Practices for WLB</a:t>
            </a:r>
          </a:p>
        </p:txBody>
      </p:sp>
      <p:sp>
        <p:nvSpPr>
          <p:cNvPr id="4" name="Subtitle 3"/>
          <p:cNvSpPr>
            <a:spLocks noGrp="1"/>
          </p:cNvSpPr>
          <p:nvPr>
            <p:ph type="subTitle" idx="13"/>
          </p:nvPr>
        </p:nvSpPr>
        <p:spPr/>
        <p:txBody>
          <a:bodyPr>
            <a:normAutofit/>
          </a:bodyPr>
          <a:lstStyle/>
          <a:p>
            <a:r>
              <a:rPr sz="1800" dirty="0">
                <a:solidFill>
                  <a:schemeClr val="tx1">
                    <a:lumMod val="90000"/>
                    <a:lumOff val="10000"/>
                  </a:schemeClr>
                </a:solidFill>
                <a:latin typeface="Times New Roman" panose="02020603050405020304" pitchFamily="18" charset="0"/>
                <a:cs typeface="Times New Roman" panose="02020603050405020304" pitchFamily="18" charset="0"/>
              </a:rPr>
              <a:t>Strategies from Leading Organizations Worldwide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818720"/>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Flexible Work Arrangements:</a:t>
            </a: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 Tech giants like Google and Microsoft allow hybrid models with personalized hours</a:t>
            </a:r>
          </a:p>
          <a:p>
            <a:pPr marL="228600" lvl="1" indent="-91440" algn="l">
              <a:spcBef>
                <a:spcPts val="1200"/>
              </a:spcBef>
              <a:spcAft>
                <a:spcPts val="0"/>
              </a:spcAft>
              <a:buSzPct val="100000"/>
              <a:buFont typeface="Arial"/>
              <a:buChar char="•"/>
            </a:pP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Employee Assistance Programs:</a:t>
            </a: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 Mental health support, counselling, and wellness budgets by firms like Deloitte</a:t>
            </a:r>
          </a:p>
          <a:p>
            <a:pPr marL="228600" lvl="1" indent="-91440" algn="l">
              <a:spcBef>
                <a:spcPts val="1200"/>
              </a:spcBef>
              <a:spcAft>
                <a:spcPts val="0"/>
              </a:spcAft>
              <a:buSzPct val="100000"/>
              <a:buFont typeface="Arial"/>
              <a:buChar char="•"/>
            </a:pPr>
            <a:r>
              <a:rPr sz="1600" b="1" i="0" dirty="0">
                <a:solidFill>
                  <a:schemeClr val="tx1">
                    <a:lumMod val="90000"/>
                    <a:lumOff val="10000"/>
                  </a:schemeClr>
                </a:solidFill>
                <a:latin typeface="Times New Roman" panose="02020603050405020304" pitchFamily="18" charset="0"/>
                <a:cs typeface="Times New Roman" panose="02020603050405020304" pitchFamily="18" charset="0"/>
              </a:rPr>
              <a:t>“No Email After Hours” Policies:</a:t>
            </a:r>
            <a:r>
              <a:rPr sz="1600" b="0" i="0" dirty="0">
                <a:solidFill>
                  <a:schemeClr val="tx1">
                    <a:lumMod val="90000"/>
                    <a:lumOff val="10000"/>
                  </a:schemeClr>
                </a:solidFill>
                <a:latin typeface="Times New Roman" panose="02020603050405020304" pitchFamily="18" charset="0"/>
                <a:cs typeface="Times New Roman" panose="02020603050405020304" pitchFamily="18" charset="0"/>
              </a:rPr>
              <a:t> Adopted by Volkswagen and Daimler to avoid burnout and overwork</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488tuk70.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2495</Words>
  <Application>Microsoft Office PowerPoint</Application>
  <PresentationFormat>On-screen Show (16:9)</PresentationFormat>
  <Paragraphs>174</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Times New Roman</vt:lpstr>
      <vt:lpstr>Arial</vt:lpstr>
      <vt:lpstr>Proxima Nova</vt:lpstr>
      <vt:lpstr>Times New Romen</vt:lpstr>
      <vt:lpstr>Spearmint</vt:lpstr>
      <vt:lpstr>Work-Life Balance in HR</vt:lpstr>
      <vt:lpstr>Agenda</vt:lpstr>
      <vt:lpstr>Introduction to Work-Life Balance</vt:lpstr>
      <vt:lpstr>Crimsun Organics Pvt. Ltd.</vt:lpstr>
      <vt:lpstr>Current WLB Practices at Crimsun</vt:lpstr>
      <vt:lpstr>Employee Perspectives – Positives</vt:lpstr>
      <vt:lpstr>Employee Challenges &amp; Concerns</vt:lpstr>
      <vt:lpstr>HR Policies Supporting Work-Life Balance</vt:lpstr>
      <vt:lpstr>Global Best Practices for WLB</vt:lpstr>
      <vt:lpstr>Impact on Retention &amp; Productivity</vt:lpstr>
      <vt:lpstr>Gap Analysis: Crimsun vs Global Benchmarks</vt:lpstr>
      <vt:lpstr>Recommendations for Crimsun</vt:lpstr>
      <vt:lpstr>Implementation Roadmap</vt:lpstr>
      <vt:lpstr>Crimsun’s Vision for Work-Life Balance</vt:lpstr>
      <vt:lpstr>Conclusion &amp; Q/A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Sabari G</cp:lastModifiedBy>
  <cp:revision>5</cp:revision>
  <dcterms:modified xsi:type="dcterms:W3CDTF">2025-06-25T16:29:29Z</dcterms:modified>
</cp:coreProperties>
</file>